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DC8E32-1227-4462-A095-E38828891F2F}">
  <a:tblStyle styleId="{8FDC8E32-1227-4462-A095-E38828891F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{8FDC8E32-1227-4462-A095-E38828891F2F}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{8FDC8E32-1227-4462-A095-E38828891F2F}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599648" y="963262"/>
            <a:ext cx="7584300" cy="134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Создание и тестирование высоконагруженного отказоустойчивого кластера PostgreSQL на базе Patroni</a:t>
            </a:r>
            <a:endParaRPr sz="2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5"/>
            <a:ext cx="5585571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1045075" y="4175907"/>
            <a:ext cx="4997915" cy="35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PostgreSQL для администраторов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баз данных и разработчиков</a:t>
            </a:r>
            <a:endParaRPr sz="12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455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/>
              <a:t>Тема: </a:t>
            </a:r>
            <a:r>
              <a:rPr lang="ru-RU" sz="200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Создание и тестирование высоконагруженного отказоустойчивого кластера PostgreSQL на базе Patroni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Александр Хмыров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4310247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Старший системный администратор АНО ИРИ</a:t>
            </a:r>
            <a:b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</a:br>
            <a:b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Занимаюсь сложными техническими системами: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Linux, Kubernetes, PostgreSQL, Ansible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и пр.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77CA9-A556-4BAC-A1CF-5223C768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58" y="2043065"/>
            <a:ext cx="2180739" cy="2180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586820756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{8FDC8E32-1227-4462-A095-E38828891F2F}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Используется сам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 также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PgBouncer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keepalived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 единой точки отказа – клиенты коннектятся на виртуальный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Собираются метрики всех компонент кластера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данных метрик созданы дашборды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952500" y="1386300"/>
            <a:ext cx="72390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Целью проекта было собрать кластер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Patroni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максимально в</a:t>
            </a: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озможной комплектации, а именно: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23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58BE6-7630-4892-BD47-FF2500E761AA}"/>
              </a:ext>
            </a:extLst>
          </p:cNvPr>
          <p:cNvSpPr txBox="1"/>
          <p:nvPr/>
        </p:nvSpPr>
        <p:spPr>
          <a:xfrm>
            <a:off x="1302307" y="1181013"/>
            <a:ext cx="800072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Ubuntu 24.04.3 LTS</a:t>
            </a:r>
            <a:endParaRPr lang="ru-RU" sz="2400" b="0" dirty="0">
              <a:solidFill>
                <a:srgbClr val="4B69C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u-RU" sz="2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PostgreSQL 16.10</a:t>
            </a:r>
            <a:endParaRPr 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ETCD 3.6.4</a:t>
            </a:r>
            <a:endParaRPr 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Patroni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4.0.6</a:t>
            </a:r>
            <a:endParaRPr 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PgBouncer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1.24.1</a:t>
            </a:r>
            <a:endParaRPr 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HAProxy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2.8.5</a:t>
            </a:r>
          </a:p>
          <a:p>
            <a:r>
              <a:rPr lang="en-US" sz="2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keepalived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v2.2.8</a:t>
            </a:r>
            <a:endParaRPr 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Prometheus 3.5.0</a:t>
            </a:r>
            <a:endParaRPr 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Grafana 12.1.1</a:t>
            </a:r>
            <a:endParaRPr 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11700" y="198203"/>
            <a:ext cx="8520600" cy="636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 оно работает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6C6EC-BCE6-48C5-8DB0-7DCBEF4F6D6E}"/>
              </a:ext>
            </a:extLst>
          </p:cNvPr>
          <p:cNvSpPr/>
          <p:nvPr/>
        </p:nvSpPr>
        <p:spPr>
          <a:xfrm>
            <a:off x="752059" y="1842048"/>
            <a:ext cx="1530627" cy="2782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0B12A9-FDB8-4246-90A8-513DDADF69D6}"/>
              </a:ext>
            </a:extLst>
          </p:cNvPr>
          <p:cNvSpPr/>
          <p:nvPr/>
        </p:nvSpPr>
        <p:spPr>
          <a:xfrm>
            <a:off x="2630556" y="1842049"/>
            <a:ext cx="1530627" cy="2782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9D2F72-279D-41EA-A73F-708BC9951A70}"/>
              </a:ext>
            </a:extLst>
          </p:cNvPr>
          <p:cNvSpPr/>
          <p:nvPr/>
        </p:nvSpPr>
        <p:spPr>
          <a:xfrm>
            <a:off x="4856922" y="1842050"/>
            <a:ext cx="1530627" cy="2782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34385-7948-4B33-92FD-11563B063961}"/>
              </a:ext>
            </a:extLst>
          </p:cNvPr>
          <p:cNvSpPr/>
          <p:nvPr/>
        </p:nvSpPr>
        <p:spPr>
          <a:xfrm>
            <a:off x="6783822" y="1842048"/>
            <a:ext cx="1530627" cy="2782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20943-3AF6-4B43-A78A-6EEA2D39DFF1}"/>
              </a:ext>
            </a:extLst>
          </p:cNvPr>
          <p:cNvSpPr txBox="1"/>
          <p:nvPr/>
        </p:nvSpPr>
        <p:spPr>
          <a:xfrm>
            <a:off x="1169502" y="4711141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ptrn-1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AA4EC-2DA8-4D25-A78A-D4F21C3D95FC}"/>
              </a:ext>
            </a:extLst>
          </p:cNvPr>
          <p:cNvSpPr txBox="1"/>
          <p:nvPr/>
        </p:nvSpPr>
        <p:spPr>
          <a:xfrm>
            <a:off x="3050261" y="4711141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ptrn-2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04754-736E-49F0-AF31-99AB02DF1ACF}"/>
              </a:ext>
            </a:extLst>
          </p:cNvPr>
          <p:cNvSpPr txBox="1"/>
          <p:nvPr/>
        </p:nvSpPr>
        <p:spPr>
          <a:xfrm>
            <a:off x="5276627" y="4711142"/>
            <a:ext cx="73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ptrn-3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58515-D902-4DE7-8DE0-BA8ED4EB2F98}"/>
              </a:ext>
            </a:extLst>
          </p:cNvPr>
          <p:cNvSpPr txBox="1"/>
          <p:nvPr/>
        </p:nvSpPr>
        <p:spPr>
          <a:xfrm>
            <a:off x="7390348" y="471114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prmt-1</a:t>
            </a:r>
            <a:endParaRPr lang="ru-RU" b="1" dirty="0"/>
          </a:p>
        </p:txBody>
      </p:sp>
      <p:pic>
        <p:nvPicPr>
          <p:cNvPr id="1026" name="Picture 2" descr="Prometheus SVG and transparent PNG icons | TechIcons">
            <a:extLst>
              <a:ext uri="{FF2B5EF4-FFF2-40B4-BE49-F238E27FC236}">
                <a16:creationId xmlns:a16="http://schemas.microsoft.com/office/drawing/2014/main" id="{C21218F1-7364-428D-BFE7-FC1B95FA8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45" y="2389340"/>
            <a:ext cx="471192" cy="47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i] Support iOS home screen &quot;app&quot; icons · Issue #12752 · grafana/grafana">
            <a:extLst>
              <a:ext uri="{FF2B5EF4-FFF2-40B4-BE49-F238E27FC236}">
                <a16:creationId xmlns:a16="http://schemas.microsoft.com/office/drawing/2014/main" id="{62801788-E08F-4F13-A242-C0BD9DDF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45" y="3308869"/>
            <a:ext cx="471193" cy="4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D319E3D-DA0B-479B-BF37-0AB81B9405DD}"/>
              </a:ext>
            </a:extLst>
          </p:cNvPr>
          <p:cNvSpPr/>
          <p:nvPr/>
        </p:nvSpPr>
        <p:spPr>
          <a:xfrm>
            <a:off x="7917734" y="3497775"/>
            <a:ext cx="581891" cy="13904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D9D99-0545-4106-8A76-C37ECAC12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053" y="3366961"/>
            <a:ext cx="382732" cy="373802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964FFD-A5DD-4EFD-BD36-B50CF5CE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58" y="4339152"/>
            <a:ext cx="588701" cy="2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CB356496-7453-4BB6-9B97-F4945DECF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517" y="4339151"/>
            <a:ext cx="588701" cy="2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63370DA3-0518-4EF4-9FE9-B4330E52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884" y="4339151"/>
            <a:ext cx="588701" cy="2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stgresql, original, wordmark, logo Icon">
            <a:extLst>
              <a:ext uri="{FF2B5EF4-FFF2-40B4-BE49-F238E27FC236}">
                <a16:creationId xmlns:a16="http://schemas.microsoft.com/office/drawing/2014/main" id="{A7EF9B28-9471-43CC-B896-CE0542CD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49" y="3820862"/>
            <a:ext cx="451718" cy="4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postgresql, original, wordmark, logo Icon">
            <a:extLst>
              <a:ext uri="{FF2B5EF4-FFF2-40B4-BE49-F238E27FC236}">
                <a16:creationId xmlns:a16="http://schemas.microsoft.com/office/drawing/2014/main" id="{4A822B05-1ED5-4BFF-A766-4911264C8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008" y="3820862"/>
            <a:ext cx="451718" cy="4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F239AB8-7EC1-4102-A485-81881BB7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68" y="3294614"/>
            <a:ext cx="648279" cy="51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6E8B982A-C35E-4456-BA78-88CE7DC47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469" y="3294614"/>
            <a:ext cx="648279" cy="51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LDR Decrypting PgBouncer's Diagnostic ...">
            <a:extLst>
              <a:ext uri="{FF2B5EF4-FFF2-40B4-BE49-F238E27FC236}">
                <a16:creationId xmlns:a16="http://schemas.microsoft.com/office/drawing/2014/main" id="{1F7D1EB4-5D97-403C-B49A-21D9C434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90" y="2898505"/>
            <a:ext cx="936912" cy="46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TLDR Decrypting PgBouncer's Diagnostic ...">
            <a:extLst>
              <a:ext uri="{FF2B5EF4-FFF2-40B4-BE49-F238E27FC236}">
                <a16:creationId xmlns:a16="http://schemas.microsoft.com/office/drawing/2014/main" id="{E4485705-7058-4AE5-B40C-3CD742BC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52" y="2898505"/>
            <a:ext cx="936912" cy="46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aproxy logo - Social media &amp; Logos Icons">
            <a:extLst>
              <a:ext uri="{FF2B5EF4-FFF2-40B4-BE49-F238E27FC236}">
                <a16:creationId xmlns:a16="http://schemas.microsoft.com/office/drawing/2014/main" id="{218F0C79-4D01-4259-BB09-E8E53A706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10" y="2373427"/>
            <a:ext cx="1158472" cy="5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Haproxy logo - Social media &amp; Logos Icons">
            <a:extLst>
              <a:ext uri="{FF2B5EF4-FFF2-40B4-BE49-F238E27FC236}">
                <a16:creationId xmlns:a16="http://schemas.microsoft.com/office/drawing/2014/main" id="{9DC48D62-4E21-42AA-8695-99351893D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76" y="2394209"/>
            <a:ext cx="1158472" cy="5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Сайт одного DevOpsa">
            <a:extLst>
              <a:ext uri="{FF2B5EF4-FFF2-40B4-BE49-F238E27FC236}">
                <a16:creationId xmlns:a16="http://schemas.microsoft.com/office/drawing/2014/main" id="{42575778-169F-4E81-AAFB-3EBDCD09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41" y="2031476"/>
            <a:ext cx="752647" cy="38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Сайт одного DevOpsa">
            <a:extLst>
              <a:ext uri="{FF2B5EF4-FFF2-40B4-BE49-F238E27FC236}">
                <a16:creationId xmlns:a16="http://schemas.microsoft.com/office/drawing/2014/main" id="{A15CF558-2698-4895-9EA6-70F8178C7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43" y="2031476"/>
            <a:ext cx="752647" cy="38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5F5D19E-69B4-4C7C-BF68-8F838A21458D}"/>
              </a:ext>
            </a:extLst>
          </p:cNvPr>
          <p:cNvSpPr/>
          <p:nvPr/>
        </p:nvSpPr>
        <p:spPr>
          <a:xfrm>
            <a:off x="814123" y="1080414"/>
            <a:ext cx="685800" cy="1391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93E9A4-8E0B-48B8-8CCA-FE3B895DA5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4567" y="1024316"/>
            <a:ext cx="751669" cy="457934"/>
          </a:xfrm>
          <a:prstGeom prst="rect">
            <a:avLst/>
          </a:prstGeom>
        </p:spPr>
      </p:pic>
      <p:pic>
        <p:nvPicPr>
          <p:cNvPr id="1050" name="Picture 26" descr="Free Users SVG, PNG Icon, Symbol ...">
            <a:extLst>
              <a:ext uri="{FF2B5EF4-FFF2-40B4-BE49-F238E27FC236}">
                <a16:creationId xmlns:a16="http://schemas.microsoft.com/office/drawing/2014/main" id="{3A1BDA74-B6BB-4DA3-BD31-8730E7EE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700" y="966007"/>
            <a:ext cx="367979" cy="36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BB5E7A-1C09-4EF9-A694-6DDBF4D88A6C}"/>
              </a:ext>
            </a:extLst>
          </p:cNvPr>
          <p:cNvSpPr/>
          <p:nvPr/>
        </p:nvSpPr>
        <p:spPr>
          <a:xfrm rot="7040281">
            <a:off x="1689277" y="1577846"/>
            <a:ext cx="294271" cy="15851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67B1EFBB-3B4B-48F6-9148-01B775E06BA6}"/>
              </a:ext>
            </a:extLst>
          </p:cNvPr>
          <p:cNvSpPr/>
          <p:nvPr/>
        </p:nvSpPr>
        <p:spPr>
          <a:xfrm rot="3858463">
            <a:off x="2360267" y="1577996"/>
            <a:ext cx="294271" cy="15851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45CB0-B3E4-44C0-B9F9-7FAEBC2B2860}"/>
              </a:ext>
            </a:extLst>
          </p:cNvPr>
          <p:cNvSpPr txBox="1"/>
          <p:nvPr/>
        </p:nvSpPr>
        <p:spPr>
          <a:xfrm>
            <a:off x="1927069" y="149000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vrrp</a:t>
            </a:r>
            <a:endParaRPr lang="ru-RU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A6198BD-1A39-4DE3-97B1-A4260FE82ADD}"/>
              </a:ext>
            </a:extLst>
          </p:cNvPr>
          <p:cNvSpPr/>
          <p:nvPr/>
        </p:nvSpPr>
        <p:spPr>
          <a:xfrm>
            <a:off x="4852705" y="289252"/>
            <a:ext cx="3118384" cy="745168"/>
          </a:xfrm>
          <a:custGeom>
            <a:avLst/>
            <a:gdLst>
              <a:gd name="connsiteX0" fmla="*/ 0 w 3118384"/>
              <a:gd name="connsiteY0" fmla="*/ 124197 h 745168"/>
              <a:gd name="connsiteX1" fmla="*/ 124197 w 3118384"/>
              <a:gd name="connsiteY1" fmla="*/ 0 h 745168"/>
              <a:gd name="connsiteX2" fmla="*/ 755595 w 3118384"/>
              <a:gd name="connsiteY2" fmla="*/ 0 h 745168"/>
              <a:gd name="connsiteX3" fmla="*/ 1300893 w 3118384"/>
              <a:gd name="connsiteY3" fmla="*/ 0 h 745168"/>
              <a:gd name="connsiteX4" fmla="*/ 1817491 w 3118384"/>
              <a:gd name="connsiteY4" fmla="*/ 0 h 745168"/>
              <a:gd name="connsiteX5" fmla="*/ 2420189 w 3118384"/>
              <a:gd name="connsiteY5" fmla="*/ 0 h 745168"/>
              <a:gd name="connsiteX6" fmla="*/ 2994187 w 3118384"/>
              <a:gd name="connsiteY6" fmla="*/ 0 h 745168"/>
              <a:gd name="connsiteX7" fmla="*/ 3118384 w 3118384"/>
              <a:gd name="connsiteY7" fmla="*/ 124197 h 745168"/>
              <a:gd name="connsiteX8" fmla="*/ 3118384 w 3118384"/>
              <a:gd name="connsiteY8" fmla="*/ 620971 h 745168"/>
              <a:gd name="connsiteX9" fmla="*/ 2994187 w 3118384"/>
              <a:gd name="connsiteY9" fmla="*/ 745168 h 745168"/>
              <a:gd name="connsiteX10" fmla="*/ 2420189 w 3118384"/>
              <a:gd name="connsiteY10" fmla="*/ 745168 h 745168"/>
              <a:gd name="connsiteX11" fmla="*/ 1874891 w 3118384"/>
              <a:gd name="connsiteY11" fmla="*/ 745168 h 745168"/>
              <a:gd name="connsiteX12" fmla="*/ 1243493 w 3118384"/>
              <a:gd name="connsiteY12" fmla="*/ 745168 h 745168"/>
              <a:gd name="connsiteX13" fmla="*/ 612095 w 3118384"/>
              <a:gd name="connsiteY13" fmla="*/ 745168 h 745168"/>
              <a:gd name="connsiteX14" fmla="*/ 124197 w 3118384"/>
              <a:gd name="connsiteY14" fmla="*/ 745168 h 745168"/>
              <a:gd name="connsiteX15" fmla="*/ 0 w 3118384"/>
              <a:gd name="connsiteY15" fmla="*/ 620971 h 745168"/>
              <a:gd name="connsiteX16" fmla="*/ 0 w 3118384"/>
              <a:gd name="connsiteY16" fmla="*/ 124197 h 74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8384" h="745168" extrusionOk="0">
                <a:moveTo>
                  <a:pt x="0" y="124197"/>
                </a:moveTo>
                <a:cubicBezTo>
                  <a:pt x="-6036" y="51882"/>
                  <a:pt x="49057" y="2458"/>
                  <a:pt x="124197" y="0"/>
                </a:cubicBezTo>
                <a:cubicBezTo>
                  <a:pt x="334466" y="22952"/>
                  <a:pt x="606589" y="28803"/>
                  <a:pt x="755595" y="0"/>
                </a:cubicBezTo>
                <a:cubicBezTo>
                  <a:pt x="904601" y="-28803"/>
                  <a:pt x="1160684" y="-19184"/>
                  <a:pt x="1300893" y="0"/>
                </a:cubicBezTo>
                <a:cubicBezTo>
                  <a:pt x="1441102" y="19184"/>
                  <a:pt x="1710338" y="8347"/>
                  <a:pt x="1817491" y="0"/>
                </a:cubicBezTo>
                <a:cubicBezTo>
                  <a:pt x="1924644" y="-8347"/>
                  <a:pt x="2197800" y="-18679"/>
                  <a:pt x="2420189" y="0"/>
                </a:cubicBezTo>
                <a:cubicBezTo>
                  <a:pt x="2642578" y="18679"/>
                  <a:pt x="2855579" y="2442"/>
                  <a:pt x="2994187" y="0"/>
                </a:cubicBezTo>
                <a:cubicBezTo>
                  <a:pt x="3063737" y="-1559"/>
                  <a:pt x="3108053" y="64683"/>
                  <a:pt x="3118384" y="124197"/>
                </a:cubicBezTo>
                <a:cubicBezTo>
                  <a:pt x="3104907" y="315752"/>
                  <a:pt x="3117812" y="431400"/>
                  <a:pt x="3118384" y="620971"/>
                </a:cubicBezTo>
                <a:cubicBezTo>
                  <a:pt x="3124552" y="691046"/>
                  <a:pt x="3058852" y="744533"/>
                  <a:pt x="2994187" y="745168"/>
                </a:cubicBezTo>
                <a:cubicBezTo>
                  <a:pt x="2853223" y="730802"/>
                  <a:pt x="2638143" y="743198"/>
                  <a:pt x="2420189" y="745168"/>
                </a:cubicBezTo>
                <a:cubicBezTo>
                  <a:pt x="2202235" y="747138"/>
                  <a:pt x="2002986" y="742302"/>
                  <a:pt x="1874891" y="745168"/>
                </a:cubicBezTo>
                <a:cubicBezTo>
                  <a:pt x="1746796" y="748034"/>
                  <a:pt x="1505118" y="737695"/>
                  <a:pt x="1243493" y="745168"/>
                </a:cubicBezTo>
                <a:cubicBezTo>
                  <a:pt x="981868" y="752641"/>
                  <a:pt x="772560" y="742261"/>
                  <a:pt x="612095" y="745168"/>
                </a:cubicBezTo>
                <a:cubicBezTo>
                  <a:pt x="451630" y="748075"/>
                  <a:pt x="319154" y="729613"/>
                  <a:pt x="124197" y="745168"/>
                </a:cubicBezTo>
                <a:cubicBezTo>
                  <a:pt x="46637" y="736719"/>
                  <a:pt x="-5739" y="680984"/>
                  <a:pt x="0" y="620971"/>
                </a:cubicBezTo>
                <a:cubicBezTo>
                  <a:pt x="-9575" y="436509"/>
                  <a:pt x="-19811" y="316797"/>
                  <a:pt x="0" y="124197"/>
                </a:cubicBezTo>
                <a:close/>
              </a:path>
            </a:pathLst>
          </a:custGeom>
          <a:noFill/>
          <a:ln w="127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F886-E87D-4791-B4FC-504856CB9E38}"/>
              </a:ext>
            </a:extLst>
          </p:cNvPr>
          <p:cNvSpPr txBox="1"/>
          <p:nvPr/>
        </p:nvSpPr>
        <p:spPr>
          <a:xfrm>
            <a:off x="4955063" y="384837"/>
            <a:ext cx="2962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Node Exporter, </a:t>
            </a:r>
            <a:r>
              <a:rPr lang="en-US" sz="1000" dirty="0" err="1">
                <a:solidFill>
                  <a:srgbClr val="00B050"/>
                </a:solidFill>
              </a:rPr>
              <a:t>etcd</a:t>
            </a:r>
            <a:r>
              <a:rPr lang="en-US" sz="1000" dirty="0">
                <a:solidFill>
                  <a:srgbClr val="00B050"/>
                </a:solidFill>
              </a:rPr>
              <a:t> Exporter, Postgres Exporter,</a:t>
            </a:r>
            <a:br>
              <a:rPr lang="en-US" sz="1000" dirty="0">
                <a:solidFill>
                  <a:srgbClr val="00B050"/>
                </a:solidFill>
              </a:rPr>
            </a:br>
            <a:r>
              <a:rPr lang="en-US" sz="1000" dirty="0" err="1">
                <a:solidFill>
                  <a:srgbClr val="00B050"/>
                </a:solidFill>
              </a:rPr>
              <a:t>Patroni</a:t>
            </a:r>
            <a:r>
              <a:rPr lang="en-US" sz="1000" dirty="0">
                <a:solidFill>
                  <a:srgbClr val="00B050"/>
                </a:solidFill>
              </a:rPr>
              <a:t> Exporter, </a:t>
            </a:r>
            <a:r>
              <a:rPr lang="en-US" sz="1000" dirty="0" err="1">
                <a:solidFill>
                  <a:srgbClr val="00B050"/>
                </a:solidFill>
              </a:rPr>
              <a:t>PGBouncer</a:t>
            </a:r>
            <a:r>
              <a:rPr lang="en-US" sz="1000" dirty="0">
                <a:solidFill>
                  <a:srgbClr val="00B050"/>
                </a:solidFill>
              </a:rPr>
              <a:t> Exporter,</a:t>
            </a:r>
            <a:br>
              <a:rPr lang="en-US" sz="1000" dirty="0">
                <a:solidFill>
                  <a:srgbClr val="00B050"/>
                </a:solidFill>
              </a:rPr>
            </a:br>
            <a:r>
              <a:rPr lang="en-US" sz="1000" dirty="0" err="1">
                <a:solidFill>
                  <a:srgbClr val="00B050"/>
                </a:solidFill>
              </a:rPr>
              <a:t>HAProxy</a:t>
            </a:r>
            <a:r>
              <a:rPr lang="en-US" sz="1000" dirty="0">
                <a:solidFill>
                  <a:srgbClr val="00B050"/>
                </a:solidFill>
              </a:rPr>
              <a:t> Exporter, </a:t>
            </a:r>
            <a:r>
              <a:rPr lang="en-US" sz="1000" dirty="0" err="1">
                <a:solidFill>
                  <a:srgbClr val="00B050"/>
                </a:solidFill>
              </a:rPr>
              <a:t>keepalived</a:t>
            </a:r>
            <a:r>
              <a:rPr lang="en-US" sz="1000" dirty="0">
                <a:solidFill>
                  <a:srgbClr val="00B050"/>
                </a:solidFill>
              </a:rPr>
              <a:t> exporter</a:t>
            </a:r>
            <a:endParaRPr lang="ru-RU" sz="1000" dirty="0">
              <a:solidFill>
                <a:srgbClr val="00B05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89A644-7FA8-422A-A2B4-EB91D60726A8}"/>
              </a:ext>
            </a:extLst>
          </p:cNvPr>
          <p:cNvCxnSpPr>
            <a:cxnSpLocks/>
          </p:cNvCxnSpPr>
          <p:nvPr/>
        </p:nvCxnSpPr>
        <p:spPr>
          <a:xfrm flipV="1">
            <a:off x="2292013" y="834888"/>
            <a:ext cx="2560692" cy="1511041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F7D9C3-DE3F-4F4F-B882-92BB64855EA0}"/>
              </a:ext>
            </a:extLst>
          </p:cNvPr>
          <p:cNvCxnSpPr/>
          <p:nvPr/>
        </p:nvCxnSpPr>
        <p:spPr>
          <a:xfrm flipV="1">
            <a:off x="4161183" y="1034420"/>
            <a:ext cx="854162" cy="1244653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98BE7A-47C1-4E1B-8A63-9E0667C48180}"/>
              </a:ext>
            </a:extLst>
          </p:cNvPr>
          <p:cNvCxnSpPr>
            <a:stCxn id="8" idx="0"/>
          </p:cNvCxnSpPr>
          <p:nvPr/>
        </p:nvCxnSpPr>
        <p:spPr>
          <a:xfrm flipV="1">
            <a:off x="5622236" y="1024316"/>
            <a:ext cx="85837" cy="817734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row: Up 37">
            <a:extLst>
              <a:ext uri="{FF2B5EF4-FFF2-40B4-BE49-F238E27FC236}">
                <a16:creationId xmlns:a16="http://schemas.microsoft.com/office/drawing/2014/main" id="{C3D2816D-7435-403D-94A4-2619E4E1EAED}"/>
              </a:ext>
            </a:extLst>
          </p:cNvPr>
          <p:cNvSpPr/>
          <p:nvPr/>
        </p:nvSpPr>
        <p:spPr>
          <a:xfrm rot="20617375">
            <a:off x="7204612" y="1092303"/>
            <a:ext cx="210937" cy="1264802"/>
          </a:xfrm>
          <a:prstGeom prst="up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A0C92-5373-44A6-BDC2-8275E9BA672F}"/>
              </a:ext>
            </a:extLst>
          </p:cNvPr>
          <p:cNvSpPr txBox="1"/>
          <p:nvPr/>
        </p:nvSpPr>
        <p:spPr>
          <a:xfrm>
            <a:off x="893618" y="1185409"/>
            <a:ext cx="788709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000" b="1" dirty="0"/>
              <a:t>Цель достигнута – кластер работает</a:t>
            </a:r>
          </a:p>
          <a:p>
            <a:pPr marL="457200" indent="-457200">
              <a:buAutoNum type="arabicPeriod"/>
            </a:pPr>
            <a:r>
              <a:rPr lang="ru-RU" sz="2000" b="1" dirty="0"/>
              <a:t>Проект оказался крайне полезным – 10/10</a:t>
            </a:r>
          </a:p>
          <a:p>
            <a:pPr marL="457200" indent="-457200">
              <a:buAutoNum type="arabicPeriod"/>
            </a:pPr>
            <a:r>
              <a:rPr lang="ru-RU" sz="2000" b="1" dirty="0"/>
              <a:t>Какую версию </a:t>
            </a:r>
            <a:r>
              <a:rPr lang="en-US" sz="2000" b="1" dirty="0"/>
              <a:t>API </a:t>
            </a:r>
            <a:r>
              <a:rPr lang="en-US" sz="2000" b="1" dirty="0" err="1"/>
              <a:t>etcd</a:t>
            </a:r>
            <a:r>
              <a:rPr lang="en-US" sz="2000" b="1" dirty="0"/>
              <a:t> </a:t>
            </a:r>
            <a:r>
              <a:rPr lang="ru-RU" sz="2000" b="1" dirty="0"/>
              <a:t>выбрал – ту ВЕЗДЕ и используй!</a:t>
            </a:r>
          </a:p>
          <a:p>
            <a:pPr marL="457200" indent="-457200">
              <a:buAutoNum type="arabicPeriod"/>
            </a:pPr>
            <a:r>
              <a:rPr lang="ru-RU" sz="2000" b="1" dirty="0"/>
              <a:t>Иногда помогает </a:t>
            </a:r>
            <a:r>
              <a:rPr lang="en-US" sz="2000" b="1" dirty="0" err="1"/>
              <a:t>patronictl</a:t>
            </a:r>
            <a:r>
              <a:rPr lang="en-US" sz="2000" b="1" dirty="0"/>
              <a:t> </a:t>
            </a:r>
            <a:r>
              <a:rPr lang="en-US" sz="2000" b="1" dirty="0" err="1"/>
              <a:t>reinit</a:t>
            </a:r>
            <a:r>
              <a:rPr lang="en-US" sz="2000" b="1" dirty="0"/>
              <a:t> </a:t>
            </a:r>
            <a:r>
              <a:rPr lang="en-US" sz="2000" b="1" dirty="0" err="1"/>
              <a:t>clustername</a:t>
            </a:r>
            <a:r>
              <a:rPr lang="en-US" sz="2000" b="1" dirty="0"/>
              <a:t> </a:t>
            </a:r>
            <a:r>
              <a:rPr lang="en-US" sz="2000" b="1" dirty="0" err="1"/>
              <a:t>nodename</a:t>
            </a:r>
            <a:endParaRPr lang="en-US" sz="2000" b="1" dirty="0"/>
          </a:p>
          <a:p>
            <a:pPr marL="457200" indent="-457200">
              <a:buAutoNum type="arabicPeriod"/>
            </a:pPr>
            <a:r>
              <a:rPr lang="ru-RU" sz="2000" b="1" dirty="0"/>
              <a:t>Нужно глубже вникнуть в </a:t>
            </a:r>
            <a:r>
              <a:rPr lang="en-US" sz="2000" b="1" dirty="0" err="1"/>
              <a:t>PromQL</a:t>
            </a:r>
            <a:endParaRPr lang="en-US" sz="2000" b="1" dirty="0"/>
          </a:p>
          <a:p>
            <a:pPr marL="457200" indent="-457200">
              <a:buAutoNum type="arabicPeriod"/>
            </a:pPr>
            <a:r>
              <a:rPr lang="ru-RU" sz="2000" b="1" dirty="0"/>
              <a:t>Надо начать применять в рабочих проектах</a:t>
            </a:r>
          </a:p>
          <a:p>
            <a:pPr marL="457200" indent="-457200">
              <a:buAutoNum type="arabicPeriod"/>
            </a:pPr>
            <a:r>
              <a:rPr lang="en-US" sz="2000" b="1" dirty="0"/>
              <a:t>:-)</a:t>
            </a:r>
            <a:endParaRPr lang="ru-RU" sz="2000" b="1" dirty="0"/>
          </a:p>
          <a:p>
            <a:pPr marL="457200" indent="-457200">
              <a:buAutoNum type="arabicPeriod"/>
            </a:pPr>
            <a:endParaRPr lang="ru-RU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251</Words>
  <Application>Microsoft Office PowerPoint</Application>
  <PresentationFormat>On-screen Show (16:9)</PresentationFormat>
  <Paragraphs>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Consolas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 Создание и тестирование высоконагруженного отказоустойчивого кластера PostgreSQL на базе Patroni   </vt:lpstr>
      <vt:lpstr>План защиты</vt:lpstr>
      <vt:lpstr>PowerPoint Presentation</vt:lpstr>
      <vt:lpstr>Какие технологии использовались </vt:lpstr>
      <vt:lpstr>Как оно работает</vt:lpstr>
      <vt:lpstr>Выводы </vt:lpstr>
      <vt:lpstr>PowerPoint Presentation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Александр Хмыров</cp:lastModifiedBy>
  <cp:revision>19</cp:revision>
  <dcterms:modified xsi:type="dcterms:W3CDTF">2025-09-21T12:31:38Z</dcterms:modified>
</cp:coreProperties>
</file>